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Raleway Medium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F8150F5-F1BC-4328-AC01-CDA0939B6B91}">
  <a:tblStyle styleId="{DF8150F5-F1BC-4328-AC01-CDA0939B6B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Medium-italic.fntdata"/><Relationship Id="rId20" Type="http://schemas.openxmlformats.org/officeDocument/2006/relationships/slide" Target="slides/slide14.xml"/><Relationship Id="rId41" Type="http://schemas.openxmlformats.org/officeDocument/2006/relationships/font" Target="fonts/RalewayMedium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5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4.xml"/><Relationship Id="rId32" Type="http://schemas.openxmlformats.org/officeDocument/2006/relationships/font" Target="fonts/Raleway-italic.fntdata"/><Relationship Id="rId13" Type="http://schemas.openxmlformats.org/officeDocument/2006/relationships/slide" Target="slides/slide7.xml"/><Relationship Id="rId35" Type="http://schemas.openxmlformats.org/officeDocument/2006/relationships/font" Target="fonts/Lato-bold.fntdata"/><Relationship Id="rId12" Type="http://schemas.openxmlformats.org/officeDocument/2006/relationships/slide" Target="slides/slide6.xml"/><Relationship Id="rId34" Type="http://schemas.openxmlformats.org/officeDocument/2006/relationships/font" Target="fonts/Lato-regular.fntdata"/><Relationship Id="rId15" Type="http://schemas.openxmlformats.org/officeDocument/2006/relationships/slide" Target="slides/slide9.xml"/><Relationship Id="rId37" Type="http://schemas.openxmlformats.org/officeDocument/2006/relationships/font" Target="fonts/Lato-boldItalic.fntdata"/><Relationship Id="rId14" Type="http://schemas.openxmlformats.org/officeDocument/2006/relationships/slide" Target="slides/slide8.xml"/><Relationship Id="rId36" Type="http://schemas.openxmlformats.org/officeDocument/2006/relationships/font" Target="fonts/Lato-italic.fntdata"/><Relationship Id="rId17" Type="http://schemas.openxmlformats.org/officeDocument/2006/relationships/slide" Target="slides/slide11.xml"/><Relationship Id="rId39" Type="http://schemas.openxmlformats.org/officeDocument/2006/relationships/font" Target="fonts/RalewayMedium-bold.fntdata"/><Relationship Id="rId16" Type="http://schemas.openxmlformats.org/officeDocument/2006/relationships/slide" Target="slides/slide10.xml"/><Relationship Id="rId38" Type="http://schemas.openxmlformats.org/officeDocument/2006/relationships/font" Target="fonts/RalewayMedium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53d144b3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53d144b3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6030954121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6030954121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6161e1c9e8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6161e1c9e8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6161e1c9e8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6161e1c9e8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6161e1c9e8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6161e1c9e8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6161e1c9e8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6161e1c9e8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6161e1c9e8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6161e1c9e8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6161e1c9e8_1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6161e1c9e8_1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57bc482dbd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57bc482db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57bc482dbd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57bc482db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6161e1c9e8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6161e1c9e8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53d144b36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53d144b36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6161e1c9e8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6161e1c9e8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6161e1c9e8_5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6161e1c9e8_5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6161e1c9e8_5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6161e1c9e8_5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57bc482dbd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57bc482dbd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57bc482db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57bc482db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7bc482dbd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57bc482dbd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57bc482dbd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57bc482dbd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31d3a061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631d3a061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6161e1c9e8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6161e1c9e8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603095412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603095412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6161e1c9e8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6161e1c9e8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EFEFEF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/>
          <p:nvPr/>
        </p:nvSpPr>
        <p:spPr>
          <a:xfrm>
            <a:off x="1380125" y="1162225"/>
            <a:ext cx="4554953" cy="19046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Time</a:t>
            </a:r>
            <a:b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</a:br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Complexity</a:t>
            </a:r>
          </a:p>
        </p:txBody>
      </p:sp>
      <p:pic>
        <p:nvPicPr>
          <p:cNvPr id="73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197" y="1317675"/>
            <a:ext cx="2588100" cy="1455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74" name="Google Shape;74;p13"/>
          <p:cNvSpPr txBox="1"/>
          <p:nvPr/>
        </p:nvSpPr>
        <p:spPr>
          <a:xfrm>
            <a:off x="2228325" y="3844750"/>
            <a:ext cx="53781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371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rPr>
              <a:t>Programming Club, AKGEC</a:t>
            </a:r>
            <a:endParaRPr sz="2371">
              <a:solidFill>
                <a:srgbClr val="FFFFFF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45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5" name="Google Shape;7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4675" y="3700575"/>
            <a:ext cx="794450" cy="7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/>
        </p:nvSpPr>
        <p:spPr>
          <a:xfrm>
            <a:off x="431675" y="404125"/>
            <a:ext cx="1598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Analysis 2</a:t>
            </a:r>
            <a:endParaRPr b="1" sz="22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468425" y="1249925"/>
            <a:ext cx="4188300" cy="34170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int </a:t>
            </a:r>
            <a:r>
              <a:rPr lang="en" sz="21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a[]= { 1, 5, 2, 4, 3}</a:t>
            </a:r>
            <a:r>
              <a:rPr lang="en" sz="21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;</a:t>
            </a:r>
            <a:endParaRPr sz="21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 sz="21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nt </a:t>
            </a:r>
            <a:r>
              <a:rPr lang="en" sz="21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key;</a:t>
            </a:r>
            <a:endParaRPr sz="21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cin&gt;&gt;key;</a:t>
            </a:r>
            <a:endParaRPr sz="21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for(int i =0; i&lt;5;i++){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if( key == a[i] ){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	cout&lt;&lt;”found”;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r>
              <a:rPr lang="en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</a:t>
            </a:r>
            <a:r>
              <a:rPr lang="en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reak;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}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30" name="Google Shape;130;p22"/>
          <p:cNvGraphicFramePr/>
          <p:nvPr/>
        </p:nvGraphicFramePr>
        <p:xfrm>
          <a:off x="5338425" y="24193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{DF8150F5-F1BC-4328-AC01-CDA0939B6B91}</a:tableStyleId>
              </a:tblPr>
              <a:tblGrid>
                <a:gridCol w="537600"/>
                <a:gridCol w="537600"/>
                <a:gridCol w="537600"/>
                <a:gridCol w="537600"/>
                <a:gridCol w="537600"/>
              </a:tblGrid>
              <a:tr h="75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1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5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2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4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3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1" name="Google Shape;131;p22"/>
          <p:cNvGraphicFramePr/>
          <p:nvPr/>
        </p:nvGraphicFramePr>
        <p:xfrm>
          <a:off x="5338425" y="1041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{DF8150F5-F1BC-4328-AC01-CDA0939B6B91}</a:tableStyleId>
              </a:tblPr>
              <a:tblGrid>
                <a:gridCol w="537600"/>
                <a:gridCol w="537600"/>
                <a:gridCol w="537600"/>
                <a:gridCol w="537600"/>
                <a:gridCol w="5376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1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5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2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4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>
                          <a:solidFill>
                            <a:schemeClr val="lt1"/>
                          </a:solidFill>
                        </a:rPr>
                        <a:t>3</a:t>
                      </a:r>
                      <a:endParaRPr sz="22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132" name="Google Shape;132;p22"/>
          <p:cNvSpPr txBox="1"/>
          <p:nvPr/>
        </p:nvSpPr>
        <p:spPr>
          <a:xfrm>
            <a:off x="5322800" y="472150"/>
            <a:ext cx="2902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Key = 1 (Best Case)</a:t>
            </a:r>
            <a:endParaRPr sz="2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22"/>
          <p:cNvSpPr txBox="1"/>
          <p:nvPr/>
        </p:nvSpPr>
        <p:spPr>
          <a:xfrm>
            <a:off x="5322800" y="1841025"/>
            <a:ext cx="29025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Key = 3 (Worst Case)</a:t>
            </a:r>
            <a:endParaRPr sz="2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22"/>
          <p:cNvSpPr txBox="1"/>
          <p:nvPr/>
        </p:nvSpPr>
        <p:spPr>
          <a:xfrm>
            <a:off x="5322800" y="3467825"/>
            <a:ext cx="3440100" cy="1200600"/>
          </a:xfrm>
          <a:prstGeom prst="rect">
            <a:avLst/>
          </a:prstGeom>
          <a:solidFill>
            <a:srgbClr val="E8EAE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Guess the best and worst case if array size is decided at runtime…</a:t>
            </a:r>
            <a:endParaRPr sz="2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227850" y="2254050"/>
            <a:ext cx="2688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solidFill>
                  <a:schemeClr val="dk1"/>
                </a:solidFill>
              </a:rPr>
              <a:t>Analysis 3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00">
                <a:solidFill>
                  <a:schemeClr val="dk1"/>
                </a:solidFill>
              </a:rPr>
              <a:t>(Simple Binary Search)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/>
        </p:nvSpPr>
        <p:spPr>
          <a:xfrm>
            <a:off x="431675" y="404125"/>
            <a:ext cx="1598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Analysis 3</a:t>
            </a:r>
            <a:endParaRPr b="1" sz="22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431675" y="927325"/>
            <a:ext cx="83124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In binary search, we directly hit the middle element and then compare it with the element to be found. </a:t>
            </a:r>
            <a:r>
              <a:rPr lang="en" sz="2000">
                <a:solidFill>
                  <a:schemeClr val="accent1"/>
                </a:solidFill>
              </a:rPr>
              <a:t>( Search data needs to be in a sequence )</a:t>
            </a:r>
            <a:endParaRPr sz="2000">
              <a:solidFill>
                <a:schemeClr val="accent1"/>
              </a:solidFill>
            </a:endParaRPr>
          </a:p>
        </p:txBody>
      </p:sp>
      <p:graphicFrame>
        <p:nvGraphicFramePr>
          <p:cNvPr id="146" name="Google Shape;146;p24"/>
          <p:cNvGraphicFramePr/>
          <p:nvPr/>
        </p:nvGraphicFramePr>
        <p:xfrm>
          <a:off x="2337175" y="2621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{DF8150F5-F1BC-4328-AC01-CDA0939B6B91}</a:tableStyleId>
              </a:tblPr>
              <a:tblGrid>
                <a:gridCol w="496625"/>
                <a:gridCol w="496625"/>
                <a:gridCol w="496625"/>
                <a:gridCol w="496625"/>
                <a:gridCol w="496625"/>
                <a:gridCol w="496625"/>
                <a:gridCol w="496625"/>
                <a:gridCol w="496625"/>
                <a:gridCol w="4966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6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9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143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sp>
        <p:nvSpPr>
          <p:cNvPr id="147" name="Google Shape;147;p24"/>
          <p:cNvSpPr txBox="1"/>
          <p:nvPr/>
        </p:nvSpPr>
        <p:spPr>
          <a:xfrm>
            <a:off x="2337188" y="2126288"/>
            <a:ext cx="125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Search for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/>
        </p:nvSpPr>
        <p:spPr>
          <a:xfrm>
            <a:off x="431675" y="404125"/>
            <a:ext cx="1598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Analysis 3</a:t>
            </a:r>
            <a:endParaRPr b="1" sz="22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25"/>
          <p:cNvSpPr txBox="1"/>
          <p:nvPr/>
        </p:nvSpPr>
        <p:spPr>
          <a:xfrm>
            <a:off x="431675" y="2146525"/>
            <a:ext cx="1829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Binary Search</a:t>
            </a:r>
            <a:endParaRPr sz="20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Vs</a:t>
            </a:r>
            <a:endParaRPr sz="20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Linear Search</a:t>
            </a:r>
            <a:endParaRPr sz="2000">
              <a:solidFill>
                <a:schemeClr val="accent1"/>
              </a:solidFill>
            </a:endParaRPr>
          </a:p>
        </p:txBody>
      </p:sp>
      <p:pic>
        <p:nvPicPr>
          <p:cNvPr id="154" name="Google Shape;1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4550" y="594513"/>
            <a:ext cx="6276926" cy="39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3825" y="555925"/>
            <a:ext cx="2701550" cy="404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 txBox="1"/>
          <p:nvPr/>
        </p:nvSpPr>
        <p:spPr>
          <a:xfrm>
            <a:off x="851925" y="1809750"/>
            <a:ext cx="30000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Basically,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</a:rPr>
              <a:t>we are reducing our problem to half the size in each iteration.</a:t>
            </a:r>
            <a:endParaRPr sz="2200">
              <a:solidFill>
                <a:schemeClr val="accen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/>
        </p:nvSpPr>
        <p:spPr>
          <a:xfrm>
            <a:off x="1256600" y="905175"/>
            <a:ext cx="7081500" cy="13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In general, we can write the size of the problem as </a:t>
            </a:r>
            <a:r>
              <a:rPr lang="en" sz="2000">
                <a:solidFill>
                  <a:schemeClr val="accent1"/>
                </a:solidFill>
              </a:rPr>
              <a:t>n/2</a:t>
            </a:r>
            <a:r>
              <a:rPr baseline="30000" lang="en" sz="2000">
                <a:solidFill>
                  <a:schemeClr val="accent1"/>
                </a:solidFill>
              </a:rPr>
              <a:t>i</a:t>
            </a:r>
            <a:r>
              <a:rPr baseline="30000" lang="en" sz="2000">
                <a:solidFill>
                  <a:schemeClr val="dk1"/>
                </a:solidFill>
              </a:rPr>
              <a:t> </a:t>
            </a:r>
            <a:r>
              <a:rPr lang="en" sz="2000">
                <a:solidFill>
                  <a:schemeClr val="dk1"/>
                </a:solidFill>
              </a:rPr>
              <a:t>after doing i comparisons. 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Thus, for the base case,</a:t>
            </a:r>
            <a:r>
              <a:rPr lang="en" sz="2000"/>
              <a:t> </a:t>
            </a:r>
            <a:endParaRPr sz="2200">
              <a:solidFill>
                <a:schemeClr val="accent1"/>
              </a:solidFill>
            </a:endParaRPr>
          </a:p>
        </p:txBody>
      </p:sp>
      <p:sp>
        <p:nvSpPr>
          <p:cNvPr id="166" name="Google Shape;166;p27"/>
          <p:cNvSpPr/>
          <p:nvPr/>
        </p:nvSpPr>
        <p:spPr>
          <a:xfrm rot="5400000">
            <a:off x="4584650" y="3381300"/>
            <a:ext cx="425400" cy="22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7"/>
          <p:cNvSpPr txBox="1"/>
          <p:nvPr/>
        </p:nvSpPr>
        <p:spPr>
          <a:xfrm>
            <a:off x="3226550" y="2725350"/>
            <a:ext cx="31416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</a:rPr>
              <a:t>n/2</a:t>
            </a:r>
            <a:r>
              <a:rPr baseline="30000" lang="en" sz="2200">
                <a:solidFill>
                  <a:schemeClr val="accent1"/>
                </a:solidFill>
              </a:rPr>
              <a:t>i </a:t>
            </a:r>
            <a:r>
              <a:rPr lang="en" sz="2200">
                <a:solidFill>
                  <a:schemeClr val="accent1"/>
                </a:solidFill>
              </a:rPr>
              <a:t>= 1</a:t>
            </a:r>
            <a:endParaRPr sz="22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</a:rPr>
              <a:t>i = log</a:t>
            </a:r>
            <a:r>
              <a:rPr baseline="-25000" lang="en" sz="2100">
                <a:solidFill>
                  <a:schemeClr val="accent1"/>
                </a:solidFill>
              </a:rPr>
              <a:t>2</a:t>
            </a:r>
            <a:r>
              <a:rPr lang="en" sz="2200">
                <a:solidFill>
                  <a:schemeClr val="accent1"/>
                </a:solidFill>
              </a:rPr>
              <a:t>n</a:t>
            </a:r>
            <a:endParaRPr sz="22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/>
        </p:nvSpPr>
        <p:spPr>
          <a:xfrm>
            <a:off x="1277900" y="1786800"/>
            <a:ext cx="6932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T</a:t>
            </a:r>
            <a:r>
              <a:rPr lang="en" sz="3000">
                <a:solidFill>
                  <a:schemeClr val="dk1"/>
                </a:solidFill>
              </a:rPr>
              <a:t>he comparison will reach the base case only in the worst case and thus, binary search is a</a:t>
            </a:r>
            <a:r>
              <a:rPr lang="en" sz="3000"/>
              <a:t> </a:t>
            </a:r>
            <a:r>
              <a:rPr lang="en" sz="3000">
                <a:solidFill>
                  <a:schemeClr val="accent1"/>
                </a:solidFill>
              </a:rPr>
              <a:t>O(log(n)) </a:t>
            </a:r>
            <a:r>
              <a:rPr lang="en" sz="3000">
                <a:solidFill>
                  <a:schemeClr val="dk1"/>
                </a:solidFill>
              </a:rPr>
              <a:t>algorithm.</a:t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6075" y="527950"/>
            <a:ext cx="4669601" cy="4038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9"/>
          <p:cNvSpPr txBox="1"/>
          <p:nvPr/>
        </p:nvSpPr>
        <p:spPr>
          <a:xfrm>
            <a:off x="6732475" y="1892075"/>
            <a:ext cx="1791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Lato"/>
                <a:ea typeface="Lato"/>
                <a:cs typeface="Lato"/>
                <a:sym typeface="Lato"/>
              </a:rPr>
              <a:t>Growth of Functions</a:t>
            </a:r>
            <a:endParaRPr sz="2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0"/>
          <p:cNvPicPr preferRelativeResize="0"/>
          <p:nvPr/>
        </p:nvPicPr>
        <p:blipFill rotWithShape="1">
          <a:blip r:embed="rId3">
            <a:alphaModFix/>
          </a:blip>
          <a:srcRect b="0" l="31742" r="12889" t="0"/>
          <a:stretch/>
        </p:blipFill>
        <p:spPr>
          <a:xfrm>
            <a:off x="2626875" y="238125"/>
            <a:ext cx="4123975" cy="466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/>
          <p:nvPr/>
        </p:nvSpPr>
        <p:spPr>
          <a:xfrm>
            <a:off x="2294525" y="1614050"/>
            <a:ext cx="4554953" cy="191541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Space</a:t>
            </a:r>
            <a:b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</a:br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1"/>
                </a:solidFill>
                <a:latin typeface="Arial"/>
              </a:rPr>
              <a:t>Complexity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Measure of “</a:t>
            </a:r>
            <a:r>
              <a:rPr lang="en">
                <a:solidFill>
                  <a:schemeClr val="dk1"/>
                </a:solidFill>
              </a:rPr>
              <a:t>Performance” </a:t>
            </a:r>
            <a:r>
              <a:rPr lang="en">
                <a:solidFill>
                  <a:schemeClr val="dk1"/>
                </a:solidFill>
              </a:rPr>
              <a:t>of an Algorithm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489000" y="2301800"/>
            <a:ext cx="8166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leway Medium"/>
              <a:buChar char="●"/>
            </a:pPr>
            <a:r>
              <a:rPr lang="en" sz="2000">
                <a:solidFill>
                  <a:srgbClr val="434343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Generally, there is always more than one way to solve a problem in computer science with different algorithms. </a:t>
            </a:r>
            <a:endParaRPr sz="2000">
              <a:solidFill>
                <a:srgbClr val="434343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34343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Raleway Medium"/>
              <a:buChar char="●"/>
            </a:pPr>
            <a:r>
              <a:rPr lang="en" sz="2000">
                <a:solidFill>
                  <a:srgbClr val="434343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Therefore, it is highly required to use a method to compare the solutions in order to judge which one is more optimal. The method must be</a:t>
            </a:r>
            <a:endParaRPr sz="2000">
              <a:solidFill>
                <a:srgbClr val="434343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/>
          <p:nvPr/>
        </p:nvSpPr>
        <p:spPr>
          <a:xfrm>
            <a:off x="775650" y="1217250"/>
            <a:ext cx="75927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</a:rPr>
              <a:t>Space complexity is a parallel concept to time complexity.</a:t>
            </a:r>
            <a:r>
              <a:rPr lang="en" sz="2200"/>
              <a:t> 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If we need to create an array of size n, this will require O(n) space.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If we create a two-dimensional array of size n*n, this will require O(n</a:t>
            </a:r>
            <a:r>
              <a:rPr baseline="30000" lang="en" sz="2000"/>
              <a:t>2</a:t>
            </a:r>
            <a:r>
              <a:rPr lang="en" sz="2000"/>
              <a:t>) space.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In recursive calls stack space also counts.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/>
        </p:nvSpPr>
        <p:spPr>
          <a:xfrm>
            <a:off x="798675" y="937125"/>
            <a:ext cx="18531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But Remember :</a:t>
            </a:r>
            <a:endParaRPr sz="2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33"/>
          <p:cNvSpPr txBox="1"/>
          <p:nvPr/>
        </p:nvSpPr>
        <p:spPr>
          <a:xfrm>
            <a:off x="3439525" y="478350"/>
            <a:ext cx="4188300" cy="41868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nt  pairSum (int x, int y) {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eturn  x + y;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nt main() {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nt n ;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cin&gt;&gt;n ;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nt sum = 0 ;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or( int i =0 ; i&lt;n ; i++ ) {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um += pairSum( i, i+1 ) ;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eturn 0 ;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 sz="2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/>
          <p:nvPr/>
        </p:nvSpPr>
        <p:spPr>
          <a:xfrm>
            <a:off x="1267200" y="1463550"/>
            <a:ext cx="66096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There will be roughly O(n) calls to pairSum. 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However, those calls do not exist simultaneously on the call stack,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so you only need O(1) space.</a:t>
            </a:r>
            <a:endParaRPr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Happy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;)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/>
        </p:nvSpPr>
        <p:spPr>
          <a:xfrm>
            <a:off x="778650" y="732150"/>
            <a:ext cx="7586700" cy="321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2300" u="sng">
                <a:solidFill>
                  <a:srgbClr val="FFFFFF"/>
                </a:solidFill>
                <a:highlight>
                  <a:schemeClr val="dk1"/>
                </a:highlight>
              </a:rPr>
              <a:t>1. Worst Case Analysis (</a:t>
            </a:r>
            <a:r>
              <a:rPr b="1" lang="en" sz="2300" u="sng">
                <a:solidFill>
                  <a:srgbClr val="FFFFFF"/>
                </a:solidFill>
                <a:highlight>
                  <a:schemeClr val="dk1"/>
                </a:highlight>
              </a:rPr>
              <a:t>Mostly used</a:t>
            </a:r>
            <a:r>
              <a:rPr b="1" lang="en" sz="2300" u="sng">
                <a:solidFill>
                  <a:srgbClr val="FFFFFF"/>
                </a:solidFill>
                <a:highlight>
                  <a:schemeClr val="dk1"/>
                </a:highlight>
              </a:rPr>
              <a:t>)</a:t>
            </a:r>
            <a:endParaRPr b="1" sz="2300" u="sng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2300" u="sng">
                <a:solidFill>
                  <a:srgbClr val="FFFFFF"/>
                </a:solidFill>
                <a:highlight>
                  <a:schemeClr val="dk1"/>
                </a:highlight>
              </a:rPr>
              <a:t>Big ‘O’ notation </a:t>
            </a:r>
            <a:endParaRPr b="1" sz="2300" u="sng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  <a:highlight>
                  <a:schemeClr val="dk1"/>
                </a:highlight>
              </a:rPr>
              <a:t>In the worst-case analysis, we calculate the upper bound on the running time of an algorithm.</a:t>
            </a:r>
            <a:endParaRPr sz="18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  <a:highlight>
                  <a:schemeClr val="dk1"/>
                </a:highlight>
              </a:rPr>
              <a:t> We must know the case that causes a maximum number of operations to be executed. </a:t>
            </a:r>
            <a:endParaRPr sz="18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/>
        </p:nvSpPr>
        <p:spPr>
          <a:xfrm>
            <a:off x="883200" y="735800"/>
            <a:ext cx="7377600" cy="3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2200" u="sng">
                <a:solidFill>
                  <a:srgbClr val="FFFFFF"/>
                </a:solidFill>
                <a:highlight>
                  <a:schemeClr val="dk1"/>
                </a:highlight>
              </a:rPr>
              <a:t>2. Best Case Analysis (Very Rarely used) </a:t>
            </a:r>
            <a:endParaRPr b="1" sz="2200" u="sng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2700" u="sng">
                <a:solidFill>
                  <a:schemeClr val="lt1"/>
                </a:solidFill>
              </a:rPr>
              <a:t>‘Ω’ notation</a:t>
            </a:r>
            <a:endParaRPr b="1" sz="2400" u="sng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  <a:highlight>
                  <a:schemeClr val="dk1"/>
                </a:highlight>
              </a:rPr>
              <a:t>In the best case analysis, we calculate the lower bound on the running time of an algorithm. </a:t>
            </a:r>
            <a:endParaRPr sz="18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  <a:highlight>
                  <a:schemeClr val="dk1"/>
                </a:highlight>
              </a:rPr>
              <a:t>We must know the case that causes a minimum number of operations to be executed</a:t>
            </a:r>
            <a:endParaRPr sz="18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820050" y="746700"/>
            <a:ext cx="7503900" cy="365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2300" u="sng">
                <a:solidFill>
                  <a:srgbClr val="FFFFFF"/>
                </a:solidFill>
                <a:highlight>
                  <a:schemeClr val="dk1"/>
                </a:highlight>
              </a:rPr>
              <a:t>3. Average Case Analysis (Rarely used)</a:t>
            </a:r>
            <a:endParaRPr b="1" sz="2300" u="sng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2400" u="sng">
                <a:solidFill>
                  <a:schemeClr val="lt1"/>
                </a:solidFill>
              </a:rPr>
              <a:t>‘Θ’ notation</a:t>
            </a:r>
            <a:endParaRPr b="1" sz="2300" u="sng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</a:pPr>
            <a:r>
              <a:rPr lang="en" sz="1900">
                <a:solidFill>
                  <a:srgbClr val="FFFFFF"/>
                </a:solidFill>
                <a:highlight>
                  <a:schemeClr val="dk1"/>
                </a:highlight>
              </a:rPr>
              <a:t>In average case analysis, we take all possible inputs and calculate the computing time for all of the inputs. </a:t>
            </a:r>
            <a:endParaRPr sz="19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highlight>
                <a:schemeClr val="dk1"/>
              </a:highlight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900"/>
              <a:buChar char="●"/>
            </a:pPr>
            <a:r>
              <a:rPr lang="en" sz="1900">
                <a:solidFill>
                  <a:srgbClr val="FFFFFF"/>
                </a:solidFill>
                <a:highlight>
                  <a:schemeClr val="dk1"/>
                </a:highlight>
              </a:rPr>
              <a:t>Sum all the calculated values and divide the sum by the total number of inputs. We must know (or predict) the distribution of cases. </a:t>
            </a:r>
            <a:endParaRPr sz="1900">
              <a:solidFill>
                <a:srgbClr val="FFFFFF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/>
        </p:nvSpPr>
        <p:spPr>
          <a:xfrm>
            <a:off x="973600" y="900100"/>
            <a:ext cx="3793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Rule of Thumb!</a:t>
            </a:r>
            <a:endParaRPr sz="4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991950" y="1781850"/>
            <a:ext cx="72561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Make it a general rule to consider that a program in a language like C++ can perform </a:t>
            </a:r>
            <a:r>
              <a:rPr lang="en" sz="24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10</a:t>
            </a:r>
            <a:r>
              <a:rPr baseline="30000" lang="en" sz="24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8</a:t>
            </a:r>
            <a:r>
              <a:rPr lang="en" sz="24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 operations</a:t>
            </a: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in 1 second,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</a:t>
            </a: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hile for slower languages like python this number can go as low as around 10</a:t>
            </a:r>
            <a:r>
              <a:rPr baseline="30000"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r>
              <a:rPr lang="en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operations in 1 second.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4445450" y="670500"/>
            <a:ext cx="541800" cy="523500"/>
          </a:xfrm>
          <a:prstGeom prst="star4">
            <a:avLst>
              <a:gd fmla="val 12500" name="adj"/>
            </a:avLst>
          </a:prstGeom>
          <a:solidFill>
            <a:srgbClr val="FF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273900" y="2254050"/>
            <a:ext cx="25962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solidFill>
                  <a:schemeClr val="dk1"/>
                </a:solidFill>
              </a:rPr>
              <a:t>Analysis 1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/>
        </p:nvSpPr>
        <p:spPr>
          <a:xfrm>
            <a:off x="459250" y="1424450"/>
            <a:ext cx="4188300" cy="28938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int n;</a:t>
            </a:r>
            <a:endParaRPr sz="22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cin&gt;&gt;n;</a:t>
            </a:r>
            <a:endParaRPr sz="2200">
              <a:solidFill>
                <a:srgbClr val="F3F3F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for(int i =0; i&lt;n;i++){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for(int j=0;j&lt;n;j++){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	cout&lt;&lt;”Hello World!  \n”;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}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 sz="2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5703800" y="670500"/>
            <a:ext cx="1993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Input Size = n</a:t>
            </a:r>
            <a:endParaRPr sz="2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5654125" y="1576050"/>
            <a:ext cx="28785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Expected number of operations</a:t>
            </a:r>
            <a:endParaRPr sz="2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			= (n*n) + 2 </a:t>
            </a:r>
            <a:endParaRPr sz="2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5001975" y="3306400"/>
            <a:ext cx="3686700" cy="11697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Time Complexity:</a:t>
            </a:r>
            <a:r>
              <a:rPr lang="en" sz="2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O(n</a:t>
            </a:r>
            <a:r>
              <a:rPr baseline="30000" lang="en" sz="2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r>
              <a:rPr lang="en" sz="2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 sz="2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In,</a:t>
            </a:r>
            <a:endParaRPr sz="2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Best Average and Worst case</a:t>
            </a:r>
            <a:endParaRPr sz="2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20"/>
          <p:cNvSpPr/>
          <p:nvPr/>
        </p:nvSpPr>
        <p:spPr>
          <a:xfrm rot="5030827">
            <a:off x="7389143" y="2801466"/>
            <a:ext cx="587786" cy="348822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8" name="Google Shape;118;p20"/>
          <p:cNvSpPr txBox="1"/>
          <p:nvPr/>
        </p:nvSpPr>
        <p:spPr>
          <a:xfrm>
            <a:off x="431675" y="404125"/>
            <a:ext cx="1598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Analysis 1</a:t>
            </a:r>
            <a:endParaRPr b="1" sz="2200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255450" y="2254050"/>
            <a:ext cx="26331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>
                <a:solidFill>
                  <a:schemeClr val="dk1"/>
                </a:solidFill>
              </a:rPr>
              <a:t>Analysis 2</a:t>
            </a:r>
            <a:endParaRPr sz="4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00">
                <a:solidFill>
                  <a:schemeClr val="dk1"/>
                </a:solidFill>
              </a:rPr>
              <a:t>(Linear Search)</a:t>
            </a:r>
            <a:endParaRPr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00B5FF"/>
      </a:dk1>
      <a:lt1>
        <a:srgbClr val="FFFFFF"/>
      </a:lt1>
      <a:dk2>
        <a:srgbClr val="FFFFFF"/>
      </a:dk2>
      <a:lt2>
        <a:srgbClr val="868686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